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2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26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2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17FC6-4B5B-7842-AA8B-AC163AC0D57A}" type="datetimeFigureOut">
              <a:rPr lang="en-US" smtClean="0"/>
              <a:t>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8A4BF-C8ED-0241-9392-87232C16CB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4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1383-9B46-724B-887F-964F30869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7CB4A-3F05-EE4E-B5EF-48ED93DFC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28F94-653C-C742-8186-DED53FD3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7D617-06BF-0144-8CCA-8CBECABF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5621C-95DC-6C47-B95A-10CD62F1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60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2B284-66F3-434D-A007-7B0B74D4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EA7A3-7B81-E64B-A1E9-68EEB7C52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87E61-4ADC-7742-BFEC-1B9440EE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EA49-DE59-8941-A582-8CCE34F91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8C52-680C-BB49-AE29-CD42FEEF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ABB33-556B-4F48-B4C5-A6897D62B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23D87-C7EB-2245-B36E-438736CCE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98C0D-DA29-5F41-8ED5-B30F8C265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9D509-5A3B-E04A-A3AD-FA71E6AFD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A26B-3306-C247-8613-659156BD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C6BC-041E-4A42-90ED-7B8A546F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DAA11-84AF-1545-8C45-749E3DDCC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77FDF-732C-A248-AEDF-9E910296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049E4-5CED-9146-B890-D02C5F0D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5BC75-51DB-E047-A674-A21C6ADCE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7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ABEB-6420-034B-84A8-242F55BA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037FE-B11B-334C-9F95-D2ADA6680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5043A-851B-1345-BE3A-D69FAD80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FBEC-C85F-C747-996B-3F84769F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672B-0B00-534A-B18D-B99C71FD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49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149C-D9A8-2047-93C8-979AC70B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DDD6-7849-A64F-A09F-FADA9453E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D1EE7-9E1C-F14C-93F0-9E21D728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2476D-238D-3048-8AE8-1E4AE73DB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E1430-FA8D-8948-B710-D0CB2E43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33ECE-4803-8741-92B3-70C9A436E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12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E5108-49C6-D148-8C06-2D415E6E6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53A72-B370-5A46-A87F-3713C54F0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25064-CC6E-2244-A206-8AC6D8139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55883-C0CC-5743-BA71-94AF23BF5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A7F14-3F20-974F-B85B-DB0230FA6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5BBB48-138C-4841-B5D9-7C932C76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23B62-7F76-B64F-B722-BD9AB416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6AB57-A9F9-C449-B85C-FD2CAEA0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16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0F55-1452-AB4D-BDCD-C0A75890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0E384-5B10-A249-8D03-A54C00FC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C53F9-5E67-6D44-9676-3BFB6960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FD00E-6D69-3147-A26A-64BCB162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6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E0188-1ADE-8948-AE51-A4F51FB57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FACF35-B835-944D-A020-230FF99F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2C516-2547-1C42-A564-1A887A68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1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5882-CC95-1249-A956-8715D470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0CBC9-B0C5-E64F-8D15-8460D7FC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5001A-BC86-6140-8369-2D2785F50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52F30-2EEE-9A4A-87F3-5798370E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61F37-F4C3-654D-BE77-7EE0B4849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F3ADF4-8830-4D47-A5BC-A3DD99F5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5EA8-0677-7241-8608-8898A1CB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1FCB3-182D-C64B-820D-A00068F5C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5CA40-67EE-9F42-AAF0-3078F12F4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6091E-7483-E042-801A-FB8F69B5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CC0FC-47C7-AF4A-AE9D-B24595490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423BF-79E9-B74C-B3BD-9D452039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5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E12C04-8816-BC4A-869D-C91E0DC3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AD35F-F4ED-7248-AE10-2ACA694D9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A2436-1631-9C45-A3B0-6E783B758E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January 6,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F5432-AB6D-6747-B38A-65FAFE9A7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1999-DD53-B447-AFE0-697BDB4D2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D3462-FCF7-F64D-B452-A1898668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1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https://images-na.ssl-images-amazon.com/images/I/41KW6BoydhL._SX404_BO1,204,203,200_.jpg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inc.org/snapshots/2020-brochures" TargetMode="External"/><Relationship Id="rId3" Type="http://schemas.openxmlformats.org/officeDocument/2006/relationships/hyperlink" Target="https://scholarship.shu.edu/cgi/viewcontent.cgi?article=1014&amp;context=dissertations" TargetMode="External"/><Relationship Id="rId7" Type="http://schemas.openxmlformats.org/officeDocument/2006/relationships/hyperlink" Target="https://store.soinc.org/us/Digital-Test-Packets/c/2723/Test-Packet-2018-Division-C/p/9065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inc.org/snapshots/national-member-map" TargetMode="External"/><Relationship Id="rId5" Type="http://schemas.openxmlformats.org/officeDocument/2006/relationships/hyperlink" Target="https://twitter.com/stevensonhs/status/867038374129000448" TargetMode="External"/><Relationship Id="rId10" Type="http://schemas.openxmlformats.org/officeDocument/2006/relationships/hyperlink" Target="https://www.economist.com/graphic-detail/2018/09/07/americas-most-exclusive-university-will-no-longer-tout-its-exclusivity" TargetMode="External"/><Relationship Id="rId4" Type="http://schemas.openxmlformats.org/officeDocument/2006/relationships/hyperlink" Target="https://www.facebook.com/SOAlumniNetwork/photos/?tab=album&amp;album_id=207747459345716" TargetMode="External"/><Relationship Id="rId9" Type="http://schemas.openxmlformats.org/officeDocument/2006/relationships/hyperlink" Target="https://www.soinc.org/sites/default/files/uploaded_files/SO_2020_GirlsinSTEM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5778-1186-174A-8137-E3FE1F6D3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233" y="1650270"/>
            <a:ext cx="10062258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Galaxy Formation and Stellar Evolution in the National Science Olympiad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01848-6FB7-1346-B51E-A29B74EBE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233" y="4333876"/>
            <a:ext cx="2783185" cy="470072"/>
          </a:xfrm>
        </p:spPr>
        <p:txBody>
          <a:bodyPr>
            <a:noAutofit/>
          </a:bodyPr>
          <a:lstStyle/>
          <a:p>
            <a:pPr algn="l"/>
            <a:r>
              <a:rPr lang="en-US" sz="3000" dirty="0"/>
              <a:t>Asher Noel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1B23A89-37F0-524B-9153-C80D1A9D5B67}"/>
              </a:ext>
            </a:extLst>
          </p:cNvPr>
          <p:cNvSpPr txBox="1">
            <a:spLocks/>
          </p:cNvSpPr>
          <p:nvPr/>
        </p:nvSpPr>
        <p:spPr>
          <a:xfrm>
            <a:off x="320233" y="4930446"/>
            <a:ext cx="3661719" cy="595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/>
              <a:t>Harvard University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AA0E719-D5D0-9C45-9000-3300EB45FB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72" y="304012"/>
            <a:ext cx="4062095" cy="224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58A4CC-2745-9A4C-BEE2-FB4CFA8E7513}"/>
              </a:ext>
            </a:extLst>
          </p:cNvPr>
          <p:cNvSpPr/>
          <p:nvPr/>
        </p:nvSpPr>
        <p:spPr>
          <a:xfrm>
            <a:off x="320233" y="4078259"/>
            <a:ext cx="11551534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1FD80-0973-9A47-9AF3-EC62CC03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E392AA7-2508-3E46-81A0-8F7E5AE14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</p:spTree>
    <p:extLst>
      <p:ext uri="{BB962C8B-B14F-4D97-AF65-F5344CB8AC3E}">
        <p14:creationId xmlns:p14="http://schemas.microsoft.com/office/powerpoint/2010/main" val="129729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Competition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6349074" y="1027906"/>
            <a:ext cx="2271792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D58FFDB-B6F6-C94D-B6BD-0FF37C62453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81"/>
          <a:stretch/>
        </p:blipFill>
        <p:spPr>
          <a:xfrm>
            <a:off x="4722267" y="2129970"/>
            <a:ext cx="2982591" cy="3430524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8B8D6C-1C1E-414C-9DD7-B6225FA86A5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6996" y="2042085"/>
            <a:ext cx="2785607" cy="3775411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060203B-B894-6643-B1D2-F25BAF81455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34" y="1516480"/>
            <a:ext cx="3453690" cy="48266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4126B2-7DDB-8244-9F59-18960D589A15}"/>
              </a:ext>
            </a:extLst>
          </p:cNvPr>
          <p:cNvSpPr txBox="1"/>
          <p:nvPr/>
        </p:nvSpPr>
        <p:spPr>
          <a:xfrm>
            <a:off x="1261530" y="2060686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Nationals 2005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BF629-B4EC-5C47-8CD1-011D6AB5AF77}"/>
              </a:ext>
            </a:extLst>
          </p:cNvPr>
          <p:cNvSpPr/>
          <p:nvPr/>
        </p:nvSpPr>
        <p:spPr>
          <a:xfrm>
            <a:off x="9693407" y="107362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MIT 2019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E37B71-930E-7F48-B1F5-63DF0C075B0F}"/>
              </a:ext>
            </a:extLst>
          </p:cNvPr>
          <p:cNvCxnSpPr>
            <a:cxnSpLocks/>
          </p:cNvCxnSpPr>
          <p:nvPr/>
        </p:nvCxnSpPr>
        <p:spPr>
          <a:xfrm>
            <a:off x="4277719" y="3785698"/>
            <a:ext cx="4445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DD60DB-B406-5E49-9499-F3D53F9C0E5E}"/>
              </a:ext>
            </a:extLst>
          </p:cNvPr>
          <p:cNvCxnSpPr>
            <a:cxnSpLocks/>
          </p:cNvCxnSpPr>
          <p:nvPr/>
        </p:nvCxnSpPr>
        <p:spPr>
          <a:xfrm>
            <a:off x="7848386" y="3787227"/>
            <a:ext cx="44454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40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4881966" y="1027906"/>
            <a:ext cx="7005234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1D3281E-8D6F-5E47-824E-28E30B3256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626" y="1392855"/>
            <a:ext cx="2066441" cy="284301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EF810D4-89A7-7941-BBC3-6D6730CE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585" y="1392855"/>
            <a:ext cx="3129015" cy="388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19D775F9-2649-AD49-9671-004D8AD29A9E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42" y="2970237"/>
            <a:ext cx="1764960" cy="2765162"/>
          </a:xfrm>
          <a:prstGeom prst="rect">
            <a:avLst/>
          </a:prstGeom>
        </p:spPr>
      </p:pic>
      <p:pic>
        <p:nvPicPr>
          <p:cNvPr id="21" name="Picture 20" descr="A star filled sky&#10;&#10;Description automatically generated">
            <a:extLst>
              <a:ext uri="{FF2B5EF4-FFF2-40B4-BE49-F238E27FC236}">
                <a16:creationId xmlns:a16="http://schemas.microsoft.com/office/drawing/2014/main" id="{C9622BC4-40AC-AC43-A7C4-8888DD5940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7727"/>
            <a:ext cx="2114513" cy="2825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62DE4D-06BA-8544-B219-5D716C9D126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40" y="4867879"/>
            <a:ext cx="3639820" cy="1085850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353F5082-A73C-094B-8885-99D79BC32DAA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2" y="3646001"/>
            <a:ext cx="2162770" cy="2209323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5D507AE1-8F21-CC4D-BAEB-637D3E16CF5B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2952713" y="1489237"/>
            <a:ext cx="2515462" cy="28879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FDF15A-38E9-B14F-9D5D-77E84121EC6A}"/>
              </a:ext>
            </a:extLst>
          </p:cNvPr>
          <p:cNvSpPr txBox="1"/>
          <p:nvPr/>
        </p:nvSpPr>
        <p:spPr>
          <a:xfrm>
            <a:off x="787185" y="5988447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2017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9478A-5D56-9945-8222-3227446CE222}"/>
              </a:ext>
            </a:extLst>
          </p:cNvPr>
          <p:cNvSpPr txBox="1"/>
          <p:nvPr/>
        </p:nvSpPr>
        <p:spPr>
          <a:xfrm>
            <a:off x="3838111" y="6040531"/>
            <a:ext cx="32004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B8A81-5719-B147-956B-6FB8E09EDBBE}"/>
              </a:ext>
            </a:extLst>
          </p:cNvPr>
          <p:cNvSpPr txBox="1"/>
          <p:nvPr/>
        </p:nvSpPr>
        <p:spPr>
          <a:xfrm>
            <a:off x="7181282" y="6040531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2019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3C6B08-1278-1C44-8E14-1EEE72ED7041}"/>
              </a:ext>
            </a:extLst>
          </p:cNvPr>
          <p:cNvSpPr txBox="1"/>
          <p:nvPr/>
        </p:nvSpPr>
        <p:spPr>
          <a:xfrm>
            <a:off x="10575065" y="6013690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2020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538597-9734-8A4D-8FBD-B990AD381901}"/>
              </a:ext>
            </a:extLst>
          </p:cNvPr>
          <p:cNvCxnSpPr>
            <a:cxnSpLocks/>
          </p:cNvCxnSpPr>
          <p:nvPr/>
        </p:nvCxnSpPr>
        <p:spPr>
          <a:xfrm>
            <a:off x="1585502" y="6226974"/>
            <a:ext cx="217348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8EFEC2-F9C7-AE43-9DC2-5DDE6BE1D50D}"/>
              </a:ext>
            </a:extLst>
          </p:cNvPr>
          <p:cNvCxnSpPr>
            <a:cxnSpLocks/>
          </p:cNvCxnSpPr>
          <p:nvPr/>
        </p:nvCxnSpPr>
        <p:spPr>
          <a:xfrm>
            <a:off x="4740832" y="6258095"/>
            <a:ext cx="23558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96CFC7-40D4-8A41-9957-A0AEBE518A75}"/>
              </a:ext>
            </a:extLst>
          </p:cNvPr>
          <p:cNvCxnSpPr>
            <a:cxnSpLocks/>
          </p:cNvCxnSpPr>
          <p:nvPr/>
        </p:nvCxnSpPr>
        <p:spPr>
          <a:xfrm>
            <a:off x="8126278" y="6265139"/>
            <a:ext cx="24487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88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sky, photo, indoor&#10;&#10;Description automatically generated">
            <a:extLst>
              <a:ext uri="{FF2B5EF4-FFF2-40B4-BE49-F238E27FC236}">
                <a16:creationId xmlns:a16="http://schemas.microsoft.com/office/drawing/2014/main" id="{13B6BB81-D891-654F-B55D-6896FBEDBE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" y="1856763"/>
            <a:ext cx="6292312" cy="387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Welcomed Difficulty?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5842861" y="982187"/>
            <a:ext cx="606148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26F16172-75B2-2046-B252-B2CE22ECD99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88" y="1856763"/>
            <a:ext cx="6292312" cy="3892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55A2B4-5BE0-2D49-B0A0-EFACE1648C6C}"/>
                  </a:ext>
                </a:extLst>
              </p:cNvPr>
              <p:cNvSpPr txBox="1"/>
              <p:nvPr/>
            </p:nvSpPr>
            <p:spPr>
              <a:xfrm>
                <a:off x="1347046" y="5719658"/>
                <a:ext cx="320043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Section 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=0.118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55A2B4-5BE0-2D49-B0A0-EFACE1648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46" y="5719658"/>
                <a:ext cx="3200430" cy="477054"/>
              </a:xfrm>
              <a:prstGeom prst="rect">
                <a:avLst/>
              </a:prstGeom>
              <a:blipFill>
                <a:blip r:embed="rId5"/>
                <a:stretch>
                  <a:fillRect l="-3162" t="-512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650144-525B-BB4F-9857-9BB6A62053C1}"/>
                  </a:ext>
                </a:extLst>
              </p:cNvPr>
              <p:cNvSpPr txBox="1"/>
              <p:nvPr/>
            </p:nvSpPr>
            <p:spPr>
              <a:xfrm>
                <a:off x="7597026" y="5752961"/>
                <a:ext cx="320043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Section 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=0.152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6650144-525B-BB4F-9857-9BB6A6205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026" y="5752961"/>
                <a:ext cx="3200430" cy="477054"/>
              </a:xfrm>
              <a:prstGeom prst="rect">
                <a:avLst/>
              </a:prstGeom>
              <a:blipFill>
                <a:blip r:embed="rId6"/>
                <a:stretch>
                  <a:fillRect l="-3162" t="-7692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8822A4C0-8222-4D49-A427-59F78040197B}"/>
              </a:ext>
            </a:extLst>
          </p:cNvPr>
          <p:cNvSpPr txBox="1"/>
          <p:nvPr/>
        </p:nvSpPr>
        <p:spPr>
          <a:xfrm>
            <a:off x="3140990" y="1454087"/>
            <a:ext cx="62923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MIT 2018 Post-Event Feedback Form Results</a:t>
            </a:r>
          </a:p>
        </p:txBody>
      </p:sp>
    </p:spTree>
    <p:extLst>
      <p:ext uri="{BB962C8B-B14F-4D97-AF65-F5344CB8AC3E}">
        <p14:creationId xmlns:p14="http://schemas.microsoft.com/office/powerpoint/2010/main" val="310358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JS9: Live Image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6493789" y="1027906"/>
            <a:ext cx="543990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 descr="A picture containing light, showing, sitting, photo&#10;&#10;Description automatically generated">
            <a:extLst>
              <a:ext uri="{FF2B5EF4-FFF2-40B4-BE49-F238E27FC236}">
                <a16:creationId xmlns:a16="http://schemas.microsoft.com/office/drawing/2014/main" id="{48A80C33-6591-5246-82FB-6E56E54823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03" y="35788"/>
            <a:ext cx="3465163" cy="6292611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FBC98-AAD1-5840-B7D1-0B57172A8D5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80" y="1803507"/>
            <a:ext cx="3760920" cy="45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with Intent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5315919" y="981513"/>
            <a:ext cx="670533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6B929BB-3BAA-364B-AFD3-AC95590CABC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71" b="16495"/>
          <a:stretch/>
        </p:blipFill>
        <p:spPr>
          <a:xfrm>
            <a:off x="7771805" y="1083134"/>
            <a:ext cx="4249451" cy="523665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DFFD55-36A4-A344-AB43-750DDC39ADF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29"/>
          <a:stretch/>
        </p:blipFill>
        <p:spPr>
          <a:xfrm>
            <a:off x="170744" y="1367832"/>
            <a:ext cx="4789755" cy="4932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54C928-3828-B74B-9464-B8A9E4C0CCF9}"/>
              </a:ext>
            </a:extLst>
          </p:cNvPr>
          <p:cNvSpPr txBox="1"/>
          <p:nvPr/>
        </p:nvSpPr>
        <p:spPr>
          <a:xfrm>
            <a:off x="5063777" y="2873629"/>
            <a:ext cx="316489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6"/>
                </a:solidFill>
              </a:rPr>
              <a:t> </a:t>
            </a:r>
            <a:endParaRPr lang="en-US" sz="2500" dirty="0"/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Predict Difficulty </a:t>
            </a:r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Case Analysis of    </a:t>
            </a:r>
          </a:p>
          <a:p>
            <a:r>
              <a:rPr lang="en-US" sz="2500" dirty="0"/>
              <a:t>   Results</a:t>
            </a:r>
          </a:p>
          <a:p>
            <a:endParaRPr lang="en-US" sz="25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2A3021-BFE8-8748-8069-66FDD6DF800F}"/>
              </a:ext>
            </a:extLst>
          </p:cNvPr>
          <p:cNvCxnSpPr>
            <a:cxnSpLocks/>
          </p:cNvCxnSpPr>
          <p:nvPr/>
        </p:nvCxnSpPr>
        <p:spPr>
          <a:xfrm flipH="1">
            <a:off x="4830568" y="3227759"/>
            <a:ext cx="8653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4510C3-9913-5545-B425-19FAC8B43DE5}"/>
              </a:ext>
            </a:extLst>
          </p:cNvPr>
          <p:cNvCxnSpPr>
            <a:cxnSpLocks/>
          </p:cNvCxnSpPr>
          <p:nvPr/>
        </p:nvCxnSpPr>
        <p:spPr>
          <a:xfrm>
            <a:off x="6799791" y="4538962"/>
            <a:ext cx="8555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5BCFD9-F0C1-C44E-BBCF-ECA572D2E770}"/>
              </a:ext>
            </a:extLst>
          </p:cNvPr>
          <p:cNvSpPr txBox="1"/>
          <p:nvPr/>
        </p:nvSpPr>
        <p:spPr>
          <a:xfrm>
            <a:off x="5098367" y="2762303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BA7F7A-5AC4-0C4E-AA72-92045E4FE556}"/>
              </a:ext>
            </a:extLst>
          </p:cNvPr>
          <p:cNvSpPr txBox="1"/>
          <p:nvPr/>
        </p:nvSpPr>
        <p:spPr>
          <a:xfrm>
            <a:off x="7093634" y="4591028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3695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5315919" y="981513"/>
            <a:ext cx="670533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7951E6-9FDD-C944-A097-49025CF2A7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6962"/>
            <a:ext cx="4432816" cy="4516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2E6F9-9251-B546-9732-7D087258C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22" y="1746590"/>
            <a:ext cx="6061602" cy="403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6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5315919" y="981513"/>
            <a:ext cx="670533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127926-4CDF-6B4E-A9BF-A62631098E19}"/>
              </a:ext>
            </a:extLst>
          </p:cNvPr>
          <p:cNvSpPr txBox="1">
            <a:spLocks/>
          </p:cNvSpPr>
          <p:nvPr/>
        </p:nvSpPr>
        <p:spPr>
          <a:xfrm>
            <a:off x="1171928" y="1471612"/>
            <a:ext cx="10515600" cy="48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LOCALLY</a:t>
            </a:r>
          </a:p>
          <a:p>
            <a:pPr lvl="1"/>
            <a:r>
              <a:rPr lang="en-US" dirty="0"/>
              <a:t>Volunteer at one of the 450 annual tournaments across the country</a:t>
            </a:r>
          </a:p>
          <a:p>
            <a:pPr lvl="1"/>
            <a:r>
              <a:rPr lang="en-US" dirty="0"/>
              <a:t>Coach at a local school district </a:t>
            </a:r>
          </a:p>
          <a:p>
            <a:pPr lvl="1"/>
            <a:r>
              <a:rPr lang="en-US" dirty="0"/>
              <a:t>Help start a program in a local school district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NATIONALLY</a:t>
            </a:r>
          </a:p>
          <a:p>
            <a:pPr lvl="1"/>
            <a:r>
              <a:rPr lang="en-US" dirty="0"/>
              <a:t>Join our team! Contact me, Donna Young, or Tad </a:t>
            </a:r>
            <a:r>
              <a:rPr lang="en-US" dirty="0" err="1"/>
              <a:t>Komacek</a:t>
            </a:r>
            <a:endParaRPr lang="en-US" dirty="0"/>
          </a:p>
          <a:p>
            <a:pPr lvl="2"/>
            <a:r>
              <a:rPr lang="en-US" dirty="0"/>
              <a:t>Last year, our team wrote for about 30 competitions, including 9 state tournaments</a:t>
            </a:r>
          </a:p>
          <a:p>
            <a:pPr lvl="2"/>
            <a:r>
              <a:rPr lang="en-US" dirty="0"/>
              <a:t>This year, we will write for 45+ competitions, including 13+ state tournaments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20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5315919" y="981513"/>
            <a:ext cx="6705337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127926-4CDF-6B4E-A9BF-A62631098E19}"/>
              </a:ext>
            </a:extLst>
          </p:cNvPr>
          <p:cNvSpPr txBox="1">
            <a:spLocks/>
          </p:cNvSpPr>
          <p:nvPr/>
        </p:nvSpPr>
        <p:spPr>
          <a:xfrm>
            <a:off x="428010" y="1471612"/>
            <a:ext cx="10515600" cy="48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lvl="2"/>
            <a:r>
              <a:rPr lang="en-US" u="sng" dirty="0">
                <a:hlinkClick r:id="rId3"/>
              </a:rPr>
              <a:t>https://scholarship.shu.edu/cgi/viewcontent.cgi?article=1014&amp;context=dissertations</a:t>
            </a:r>
            <a:endParaRPr lang="en-US" dirty="0"/>
          </a:p>
          <a:p>
            <a:pPr lvl="2"/>
            <a:r>
              <a:rPr lang="en-US" u="sng" dirty="0">
                <a:hlinkClick r:id="rId4"/>
              </a:rPr>
              <a:t>https://www.facebook.com/SOAlumniNetwork/photos/?tab=album&amp;album_id=207747459345716</a:t>
            </a:r>
            <a:endParaRPr lang="en-US" u="sng" dirty="0"/>
          </a:p>
          <a:p>
            <a:pPr lvl="2"/>
            <a:r>
              <a:rPr lang="en-US" dirty="0">
                <a:hlinkClick r:id="rId5"/>
              </a:rPr>
              <a:t>https://twitter.com/stevensonhs/status/867038374129000448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https://www.soinc.org/snapshots/national-member-map</a:t>
            </a:r>
            <a:endParaRPr lang="en-US" dirty="0"/>
          </a:p>
          <a:p>
            <a:pPr lvl="2"/>
            <a:r>
              <a:rPr lang="en-US" dirty="0">
                <a:hlinkClick r:id="rId7"/>
              </a:rPr>
              <a:t>https://store.soinc.org/us/Digital-Test-Packets/c/2723/Test-Packet-2018-Division-C/p/90651</a:t>
            </a:r>
            <a:endParaRPr lang="en-US" dirty="0"/>
          </a:p>
          <a:p>
            <a:pPr lvl="2"/>
            <a:r>
              <a:rPr lang="en-US" dirty="0">
                <a:hlinkClick r:id="rId8"/>
              </a:rPr>
              <a:t>https://www.soinc.org/snapshots/2020-brochures</a:t>
            </a:r>
            <a:endParaRPr lang="en-US" dirty="0"/>
          </a:p>
          <a:p>
            <a:pPr lvl="2"/>
            <a:r>
              <a:rPr lang="en-US" u="sng" dirty="0">
                <a:hlinkClick r:id="rId9"/>
              </a:rPr>
              <a:t>https://www.soinc.org/sites/default/files/uploaded_files/SO_2020_GirlsinSTEM.pdf</a:t>
            </a:r>
            <a:endParaRPr lang="en-US" dirty="0"/>
          </a:p>
          <a:p>
            <a:pPr lvl="2"/>
            <a:r>
              <a:rPr lang="en-US" u="sng" dirty="0">
                <a:hlinkClick r:id="rId10"/>
              </a:rPr>
              <a:t>https://www.economist.com/graphic-detail/2018/09/07/americas-most-exclusive-university-will-no-longer-tout-its-exclusivity</a:t>
            </a:r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C04A88-02F5-6443-8E98-7B7DB154D1ED}"/>
              </a:ext>
            </a:extLst>
          </p:cNvPr>
          <p:cNvSpPr txBox="1">
            <a:spLocks/>
          </p:cNvSpPr>
          <p:nvPr/>
        </p:nvSpPr>
        <p:spPr>
          <a:xfrm>
            <a:off x="867259" y="-71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2">
                    <a:lumMod val="9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04975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Score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7206712" y="935793"/>
            <a:ext cx="4814544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DCBD66E1-B0CC-214A-B527-9383AFB61B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97" y="1354533"/>
            <a:ext cx="8073325" cy="48060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263CE29-E515-4A40-82A0-B9B1673C5546}"/>
              </a:ext>
            </a:extLst>
          </p:cNvPr>
          <p:cNvSpPr txBox="1">
            <a:spLocks/>
          </p:cNvSpPr>
          <p:nvPr/>
        </p:nvSpPr>
        <p:spPr>
          <a:xfrm>
            <a:off x="867259" y="-71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2">
                    <a:lumMod val="9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87283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Career Choice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19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7206712" y="935793"/>
            <a:ext cx="4814544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6A1838-39EF-194F-96C4-6B15454AB9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66" y="1388799"/>
            <a:ext cx="7718156" cy="47840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54750C-F6A8-8943-B86B-DEF006D99156}"/>
              </a:ext>
            </a:extLst>
          </p:cNvPr>
          <p:cNvSpPr txBox="1">
            <a:spLocks/>
          </p:cNvSpPr>
          <p:nvPr/>
        </p:nvSpPr>
        <p:spPr>
          <a:xfrm>
            <a:off x="867259" y="-71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2">
                    <a:lumMod val="90000"/>
                  </a:schemeClr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26231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00C5-A8B6-A24E-BE77-5E8F1D06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F3AE5-616F-DB4B-95E7-28D4B0656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331"/>
            <a:ext cx="10515600" cy="4351338"/>
          </a:xfrm>
        </p:spPr>
        <p:txBody>
          <a:bodyPr/>
          <a:lstStyle/>
          <a:p>
            <a:r>
              <a:rPr lang="en-US" dirty="0"/>
              <a:t>Spread Awareness about Science Olympiad </a:t>
            </a:r>
          </a:p>
          <a:p>
            <a:r>
              <a:rPr lang="en-US" dirty="0"/>
              <a:t>Invite Support and Feedback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E260EC-1C4D-3142-8C1A-4682CA6C7822}"/>
              </a:ext>
            </a:extLst>
          </p:cNvPr>
          <p:cNvSpPr txBox="1">
            <a:spLocks/>
          </p:cNvSpPr>
          <p:nvPr/>
        </p:nvSpPr>
        <p:spPr>
          <a:xfrm>
            <a:off x="838200" y="25769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Talk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61A162A-722A-5149-B03E-849BBF34623E}"/>
              </a:ext>
            </a:extLst>
          </p:cNvPr>
          <p:cNvSpPr txBox="1">
            <a:spLocks/>
          </p:cNvSpPr>
          <p:nvPr/>
        </p:nvSpPr>
        <p:spPr>
          <a:xfrm>
            <a:off x="838200" y="3276600"/>
            <a:ext cx="10515600" cy="48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INTRODUCTION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TOPICS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ASTRONOMY 2020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REPRESENTATION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INVOLVEMENT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19BD42-4D74-624B-8E9F-CE9B78D4F22B}"/>
              </a:ext>
            </a:extLst>
          </p:cNvPr>
          <p:cNvSpPr/>
          <p:nvPr/>
        </p:nvSpPr>
        <p:spPr>
          <a:xfrm>
            <a:off x="3245511" y="3230881"/>
            <a:ext cx="85695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5572DD-0D34-C34C-888E-8DA444F7B507}"/>
              </a:ext>
            </a:extLst>
          </p:cNvPr>
          <p:cNvSpPr/>
          <p:nvPr/>
        </p:nvSpPr>
        <p:spPr>
          <a:xfrm>
            <a:off x="3245511" y="982031"/>
            <a:ext cx="8569500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1DA7E6-81CC-0548-89EA-C3D5A1E6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2</a:t>
            </a:fld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7ABF90A-DDD8-4A40-BD9F-F4291A0C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6, 2020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3B5684A7-1E2B-DE4A-A443-E1C6EC2F63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6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Topics over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20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7361694" y="981512"/>
            <a:ext cx="465956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D77A9C-868E-EB45-AFDE-5911DFA4344D}"/>
              </a:ext>
            </a:extLst>
          </p:cNvPr>
          <p:cNvSpPr txBox="1">
            <a:spLocks/>
          </p:cNvSpPr>
          <p:nvPr/>
        </p:nvSpPr>
        <p:spPr>
          <a:xfrm>
            <a:off x="867259" y="-71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2">
                    <a:lumMod val="90000"/>
                  </a:schemeClr>
                </a:solidFill>
              </a:rPr>
              <a:t>APPENDIX</a:t>
            </a: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485D35-1660-5243-8F8B-7BB6864C5E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87" y="1310423"/>
            <a:ext cx="4970413" cy="49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58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 Olympiad Membership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21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8059119" y="935792"/>
            <a:ext cx="3962136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EDDE635-F4AD-7E44-ADC8-18CB2C967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278" y="1790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8D77A9C-868E-EB45-AFDE-5911DFA4344D}"/>
              </a:ext>
            </a:extLst>
          </p:cNvPr>
          <p:cNvSpPr txBox="1">
            <a:spLocks/>
          </p:cNvSpPr>
          <p:nvPr/>
        </p:nvSpPr>
        <p:spPr>
          <a:xfrm>
            <a:off x="867259" y="-710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bg2">
                    <a:lumMod val="90000"/>
                  </a:schemeClr>
                </a:solidFill>
              </a:rPr>
              <a:t>APPENDIX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05E7EB2A-6026-064D-8AA3-350C786004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78" y="1382398"/>
            <a:ext cx="8739536" cy="494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8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Numbers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7140EAE-2F43-C64E-BD4B-998D0FD6DC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4" y="1407182"/>
            <a:ext cx="4527661" cy="4569309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18D13B-B67F-EF4B-8870-0FD4F19CDE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635" y="1407181"/>
            <a:ext cx="5467908" cy="3350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176F0-DF12-D747-96A4-3D95E65A55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36" y="4075901"/>
            <a:ext cx="4572964" cy="21221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4937759" y="982031"/>
            <a:ext cx="687725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4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Looks Like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5243635" y="982031"/>
            <a:ext cx="6571375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3" name="Picture 12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52E6EBAB-089E-C14E-8EAF-F5CEC27BB3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78384" y="2103962"/>
            <a:ext cx="5019258" cy="2398078"/>
          </a:xfrm>
          <a:prstGeom prst="rect">
            <a:avLst/>
          </a:prstGeom>
        </p:spPr>
      </p:pic>
      <p:pic>
        <p:nvPicPr>
          <p:cNvPr id="14" name="Picture 13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495BF8DD-33B7-4327-A5FB-A23524A80AE7}"/>
              </a:ext>
            </a:extLst>
          </p:cNvPr>
          <p:cNvPicPr/>
          <p:nvPr/>
        </p:nvPicPr>
        <p:blipFill rotWithShape="1">
          <a:blip r:embed="rId4"/>
          <a:srcRect b="12368"/>
          <a:stretch/>
        </p:blipFill>
        <p:spPr>
          <a:xfrm>
            <a:off x="588032" y="4502040"/>
            <a:ext cx="2885164" cy="1865777"/>
          </a:xfrm>
          <a:prstGeom prst="rect">
            <a:avLst/>
          </a:prstGeom>
        </p:spPr>
      </p:pic>
      <p:pic>
        <p:nvPicPr>
          <p:cNvPr id="15" name="Picture 14" descr="A large crowd of people&#10;&#10;Description automatically generated">
            <a:extLst>
              <a:ext uri="{FF2B5EF4-FFF2-40B4-BE49-F238E27FC236}">
                <a16:creationId xmlns:a16="http://schemas.microsoft.com/office/drawing/2014/main" id="{90D8E886-18A8-462B-BC19-3CD89EAC5D2E}"/>
              </a:ext>
            </a:extLst>
          </p:cNvPr>
          <p:cNvPicPr/>
          <p:nvPr/>
        </p:nvPicPr>
        <p:blipFill rotWithShape="1">
          <a:blip r:embed="rId5"/>
          <a:srcRect b="12445"/>
          <a:stretch/>
        </p:blipFill>
        <p:spPr>
          <a:xfrm>
            <a:off x="3258648" y="4502040"/>
            <a:ext cx="3243787" cy="1909796"/>
          </a:xfrm>
          <a:prstGeom prst="rect">
            <a:avLst/>
          </a:prstGeom>
        </p:spPr>
      </p:pic>
      <p:pic>
        <p:nvPicPr>
          <p:cNvPr id="16" name="Picture 15" descr="A group of people sitting at a desk with a computer&#10;&#10;Description automatically generated">
            <a:extLst>
              <a:ext uri="{FF2B5EF4-FFF2-40B4-BE49-F238E27FC236}">
                <a16:creationId xmlns:a16="http://schemas.microsoft.com/office/drawing/2014/main" id="{8416F612-29AA-9E48-9A9F-2308E644755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5" y="1207983"/>
            <a:ext cx="4195354" cy="3119054"/>
          </a:xfrm>
          <a:prstGeom prst="rect">
            <a:avLst/>
          </a:prstGeom>
        </p:spPr>
      </p:pic>
      <p:pic>
        <p:nvPicPr>
          <p:cNvPr id="17" name="Picture 16" descr="A picture containing indoor&#10;&#10;Description automatically generated">
            <a:extLst>
              <a:ext uri="{FF2B5EF4-FFF2-40B4-BE49-F238E27FC236}">
                <a16:creationId xmlns:a16="http://schemas.microsoft.com/office/drawing/2014/main" id="{C5CB1C98-6BD5-B046-82BA-E1092DD36E18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43" y="3720001"/>
            <a:ext cx="2684389" cy="2691835"/>
          </a:xfrm>
          <a:prstGeom prst="rect">
            <a:avLst/>
          </a:prstGeom>
        </p:spPr>
      </p:pic>
      <p:pic>
        <p:nvPicPr>
          <p:cNvPr id="19" name="Picture 1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54BB620D-21B3-D444-8E17-433F587558B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73" y="4080334"/>
            <a:ext cx="1885525" cy="23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3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Astronomy Event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 flipV="1">
            <a:off x="5997642" y="1027747"/>
            <a:ext cx="89953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BF6EBC-207C-D14B-A039-005D4DB99D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651" y="165418"/>
            <a:ext cx="5129494" cy="6692582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0E87D8-4C35-BC4A-898F-FF055018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024" y="3104273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Theory (CMB, H-R Diagram, etc.)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Computation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Deep Sky Objects  (DSOs)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A30913-8694-CC46-9F47-83AB6710E590}"/>
              </a:ext>
            </a:extLst>
          </p:cNvPr>
          <p:cNvSpPr txBox="1">
            <a:spLocks/>
          </p:cNvSpPr>
          <p:nvPr/>
        </p:nvSpPr>
        <p:spPr>
          <a:xfrm>
            <a:off x="1231024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Event Parameters</a:t>
            </a:r>
          </a:p>
          <a:p>
            <a:pPr lvl="1"/>
            <a:r>
              <a:rPr lang="en-US" dirty="0"/>
              <a:t>Laptops and Binders</a:t>
            </a:r>
          </a:p>
          <a:p>
            <a:pPr lvl="1"/>
            <a:r>
              <a:rPr lang="en-US" dirty="0"/>
              <a:t>2 competitors</a:t>
            </a:r>
          </a:p>
          <a:p>
            <a:pPr lvl="1"/>
            <a:r>
              <a:rPr lang="en-US" dirty="0"/>
              <a:t>No internet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42B9C5B-A42C-FD42-A40B-44E4DFE6DC66}"/>
              </a:ext>
            </a:extLst>
          </p:cNvPr>
          <p:cNvSpPr txBox="1">
            <a:spLocks/>
          </p:cNvSpPr>
          <p:nvPr/>
        </p:nvSpPr>
        <p:spPr>
          <a:xfrm>
            <a:off x="1231024" y="49909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 Scoring and </a:t>
            </a:r>
            <a:r>
              <a:rPr lang="en-US" dirty="0" err="1"/>
              <a:t>UoL</a:t>
            </a:r>
            <a:r>
              <a:rPr lang="en-US" dirty="0"/>
              <a:t> Funding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3DB7D0-4E76-C34B-BF7F-AE8225E79CA5}"/>
              </a:ext>
            </a:extLst>
          </p:cNvPr>
          <p:cNvCxnSpPr>
            <a:cxnSpLocks/>
          </p:cNvCxnSpPr>
          <p:nvPr/>
        </p:nvCxnSpPr>
        <p:spPr>
          <a:xfrm flipH="1">
            <a:off x="5331417" y="1890395"/>
            <a:ext cx="2179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93C9EC-BD7B-9649-A24C-A5331240EA61}"/>
              </a:ext>
            </a:extLst>
          </p:cNvPr>
          <p:cNvCxnSpPr>
            <a:cxnSpLocks/>
          </p:cNvCxnSpPr>
          <p:nvPr/>
        </p:nvCxnSpPr>
        <p:spPr>
          <a:xfrm flipH="1">
            <a:off x="6447407" y="3622517"/>
            <a:ext cx="1063737" cy="2406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FE937B-6EA8-1E41-BD72-FB01915C384E}"/>
              </a:ext>
            </a:extLst>
          </p:cNvPr>
          <p:cNvCxnSpPr>
            <a:cxnSpLocks/>
          </p:cNvCxnSpPr>
          <p:nvPr/>
        </p:nvCxnSpPr>
        <p:spPr>
          <a:xfrm flipH="1">
            <a:off x="6447407" y="4294907"/>
            <a:ext cx="1086166" cy="800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86AF90-931B-E443-B65A-656722B6E6E1}"/>
              </a:ext>
            </a:extLst>
          </p:cNvPr>
          <p:cNvCxnSpPr>
            <a:cxnSpLocks/>
          </p:cNvCxnSpPr>
          <p:nvPr/>
        </p:nvCxnSpPr>
        <p:spPr>
          <a:xfrm flipH="1" flipV="1">
            <a:off x="6447407" y="4843128"/>
            <a:ext cx="1105155" cy="21884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C4A5BA-17DD-6845-B679-B5E3A4171595}"/>
              </a:ext>
            </a:extLst>
          </p:cNvPr>
          <p:cNvCxnSpPr>
            <a:cxnSpLocks/>
          </p:cNvCxnSpPr>
          <p:nvPr/>
        </p:nvCxnSpPr>
        <p:spPr>
          <a:xfrm flipH="1">
            <a:off x="5331417" y="5757545"/>
            <a:ext cx="21797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2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3249925" y="959928"/>
            <a:ext cx="8565085" cy="6782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8" name="Picture 17" descr="A picture containing outdoor, nature, water&#10;&#10;Description automatically generated">
            <a:extLst>
              <a:ext uri="{FF2B5EF4-FFF2-40B4-BE49-F238E27FC236}">
                <a16:creationId xmlns:a16="http://schemas.microsoft.com/office/drawing/2014/main" id="{A454F1FB-40F7-A040-B4E7-8C506FDF01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8" y="2233781"/>
            <a:ext cx="3023246" cy="16731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DD2BD-6AFA-0B4C-8E29-B4C2378D3E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2009"/>
            <a:ext cx="1796345" cy="2762162"/>
          </a:xfrm>
          <a:prstGeom prst="rect">
            <a:avLst/>
          </a:prstGeom>
        </p:spPr>
      </p:pic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69600765-E9B5-FE4C-AA35-DB4F784B8C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32" y="2228514"/>
            <a:ext cx="688340" cy="137731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86BDE30A-806A-1C49-933F-5F6795CF98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2" y="2167674"/>
            <a:ext cx="3026876" cy="1673133"/>
          </a:xfrm>
          <a:prstGeom prst="rect">
            <a:avLst/>
          </a:prstGeom>
        </p:spPr>
      </p:pic>
      <p:pic>
        <p:nvPicPr>
          <p:cNvPr id="23" name="Picture 22" descr="A picture containing photo&#10;&#10;Description automatically generated">
            <a:extLst>
              <a:ext uri="{FF2B5EF4-FFF2-40B4-BE49-F238E27FC236}">
                <a16:creationId xmlns:a16="http://schemas.microsoft.com/office/drawing/2014/main" id="{7705199C-3133-D145-8936-082BBEC43BB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80" y="4376646"/>
            <a:ext cx="2777808" cy="1578618"/>
          </a:xfrm>
          <a:prstGeom prst="rect">
            <a:avLst/>
          </a:prstGeom>
        </p:spPr>
      </p:pic>
      <p:pic>
        <p:nvPicPr>
          <p:cNvPr id="24" name="Picture 23" descr="A picture containing sky, outdoor, sport, fishing&#10;&#10;Description automatically generated">
            <a:extLst>
              <a:ext uri="{FF2B5EF4-FFF2-40B4-BE49-F238E27FC236}">
                <a16:creationId xmlns:a16="http://schemas.microsoft.com/office/drawing/2014/main" id="{6D278083-1EC5-3948-B266-CF0918C741D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25" y="2281877"/>
            <a:ext cx="1959610" cy="1342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3D58F-0AE1-3F45-A087-FDE7A6F0260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57" y="4158919"/>
            <a:ext cx="1796345" cy="17963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D024-71C9-D34A-84EC-7F56893F52D0}"/>
              </a:ext>
            </a:extLst>
          </p:cNvPr>
          <p:cNvCxnSpPr>
            <a:cxnSpLocks/>
          </p:cNvCxnSpPr>
          <p:nvPr/>
        </p:nvCxnSpPr>
        <p:spPr>
          <a:xfrm flipV="1">
            <a:off x="3249925" y="2982687"/>
            <a:ext cx="1234989" cy="2547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4236D-EFC9-A042-93A2-F30CEE0E86BE}"/>
              </a:ext>
            </a:extLst>
          </p:cNvPr>
          <p:cNvCxnSpPr>
            <a:cxnSpLocks/>
          </p:cNvCxnSpPr>
          <p:nvPr/>
        </p:nvCxnSpPr>
        <p:spPr>
          <a:xfrm>
            <a:off x="5566341" y="2917173"/>
            <a:ext cx="748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299D13-712C-A745-A363-7FF8E9836544}"/>
              </a:ext>
            </a:extLst>
          </p:cNvPr>
          <p:cNvCxnSpPr>
            <a:cxnSpLocks/>
          </p:cNvCxnSpPr>
          <p:nvPr/>
        </p:nvCxnSpPr>
        <p:spPr>
          <a:xfrm>
            <a:off x="6219534" y="3840807"/>
            <a:ext cx="0" cy="3594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69DA7-D243-624C-974F-AB5AB8FC4D6F}"/>
              </a:ext>
            </a:extLst>
          </p:cNvPr>
          <p:cNvCxnSpPr>
            <a:cxnSpLocks/>
          </p:cNvCxnSpPr>
          <p:nvPr/>
        </p:nvCxnSpPr>
        <p:spPr>
          <a:xfrm flipV="1">
            <a:off x="8253791" y="3004240"/>
            <a:ext cx="1234989" cy="2547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2926A2-5C11-0A4F-9175-D7FD1AFDAD6B}"/>
              </a:ext>
            </a:extLst>
          </p:cNvPr>
          <p:cNvCxnSpPr>
            <a:cxnSpLocks/>
          </p:cNvCxnSpPr>
          <p:nvPr/>
        </p:nvCxnSpPr>
        <p:spPr>
          <a:xfrm>
            <a:off x="10532130" y="3727201"/>
            <a:ext cx="0" cy="3594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7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Story: Generalized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6095999" y="957382"/>
            <a:ext cx="5719011" cy="7036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pic>
        <p:nvPicPr>
          <p:cNvPr id="18" name="Picture 17" descr="A picture containing outdoor, nature, water&#10;&#10;Description automatically generated">
            <a:extLst>
              <a:ext uri="{FF2B5EF4-FFF2-40B4-BE49-F238E27FC236}">
                <a16:creationId xmlns:a16="http://schemas.microsoft.com/office/drawing/2014/main" id="{A454F1FB-40F7-A040-B4E7-8C506FDF01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68" y="2233781"/>
            <a:ext cx="3023246" cy="16731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DD2BD-6AFA-0B4C-8E29-B4C2378D3E1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2009"/>
            <a:ext cx="1796345" cy="2762162"/>
          </a:xfrm>
          <a:prstGeom prst="rect">
            <a:avLst/>
          </a:prstGeom>
        </p:spPr>
      </p:pic>
      <p:pic>
        <p:nvPicPr>
          <p:cNvPr id="21" name="Picture 20" descr="A picture containing clipart&#10;&#10;Description automatically generated">
            <a:extLst>
              <a:ext uri="{FF2B5EF4-FFF2-40B4-BE49-F238E27FC236}">
                <a16:creationId xmlns:a16="http://schemas.microsoft.com/office/drawing/2014/main" id="{69600765-E9B5-FE4C-AA35-DB4F784B8C5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32" y="2228514"/>
            <a:ext cx="688340" cy="137731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86BDE30A-806A-1C49-933F-5F6795CF98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2" y="2167674"/>
            <a:ext cx="3026876" cy="1673133"/>
          </a:xfrm>
          <a:prstGeom prst="rect">
            <a:avLst/>
          </a:prstGeom>
        </p:spPr>
      </p:pic>
      <p:pic>
        <p:nvPicPr>
          <p:cNvPr id="23" name="Picture 22" descr="A picture containing photo&#10;&#10;Description automatically generated">
            <a:extLst>
              <a:ext uri="{FF2B5EF4-FFF2-40B4-BE49-F238E27FC236}">
                <a16:creationId xmlns:a16="http://schemas.microsoft.com/office/drawing/2014/main" id="{7705199C-3133-D145-8936-082BBEC43BB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80" y="4376646"/>
            <a:ext cx="2777808" cy="1578618"/>
          </a:xfrm>
          <a:prstGeom prst="rect">
            <a:avLst/>
          </a:prstGeom>
        </p:spPr>
      </p:pic>
      <p:pic>
        <p:nvPicPr>
          <p:cNvPr id="24" name="Picture 23" descr="A picture containing sky, outdoor, sport, fishing&#10;&#10;Description automatically generated">
            <a:extLst>
              <a:ext uri="{FF2B5EF4-FFF2-40B4-BE49-F238E27FC236}">
                <a16:creationId xmlns:a16="http://schemas.microsoft.com/office/drawing/2014/main" id="{6D278083-1EC5-3948-B266-CF0918C741D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25" y="2281877"/>
            <a:ext cx="1959610" cy="1342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E3D58F-0AE1-3F45-A087-FDE7A6F0260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957" y="4158919"/>
            <a:ext cx="1796345" cy="179634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8C0D024-71C9-D34A-84EC-7F56893F52D0}"/>
              </a:ext>
            </a:extLst>
          </p:cNvPr>
          <p:cNvCxnSpPr>
            <a:cxnSpLocks/>
          </p:cNvCxnSpPr>
          <p:nvPr/>
        </p:nvCxnSpPr>
        <p:spPr>
          <a:xfrm flipV="1">
            <a:off x="3249925" y="2982687"/>
            <a:ext cx="1234989" cy="2547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4236D-EFC9-A042-93A2-F30CEE0E86BE}"/>
              </a:ext>
            </a:extLst>
          </p:cNvPr>
          <p:cNvCxnSpPr>
            <a:cxnSpLocks/>
          </p:cNvCxnSpPr>
          <p:nvPr/>
        </p:nvCxnSpPr>
        <p:spPr>
          <a:xfrm>
            <a:off x="5566341" y="2917173"/>
            <a:ext cx="7480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299D13-712C-A745-A363-7FF8E9836544}"/>
              </a:ext>
            </a:extLst>
          </p:cNvPr>
          <p:cNvCxnSpPr>
            <a:cxnSpLocks/>
          </p:cNvCxnSpPr>
          <p:nvPr/>
        </p:nvCxnSpPr>
        <p:spPr>
          <a:xfrm>
            <a:off x="6219534" y="3840807"/>
            <a:ext cx="0" cy="3594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769DA7-D243-624C-974F-AB5AB8FC4D6F}"/>
              </a:ext>
            </a:extLst>
          </p:cNvPr>
          <p:cNvCxnSpPr>
            <a:cxnSpLocks/>
          </p:cNvCxnSpPr>
          <p:nvPr/>
        </p:nvCxnSpPr>
        <p:spPr>
          <a:xfrm flipV="1">
            <a:off x="8253791" y="3004240"/>
            <a:ext cx="1234989" cy="25478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2926A2-5C11-0A4F-9175-D7FD1AFDAD6B}"/>
              </a:ext>
            </a:extLst>
          </p:cNvPr>
          <p:cNvCxnSpPr>
            <a:cxnSpLocks/>
          </p:cNvCxnSpPr>
          <p:nvPr/>
        </p:nvCxnSpPr>
        <p:spPr>
          <a:xfrm>
            <a:off x="10532130" y="3727201"/>
            <a:ext cx="0" cy="3594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550DA95-4A96-5B46-A410-511198ECEE25}"/>
              </a:ext>
            </a:extLst>
          </p:cNvPr>
          <p:cNvSpPr/>
          <p:nvPr/>
        </p:nvSpPr>
        <p:spPr>
          <a:xfrm flipV="1">
            <a:off x="112159" y="2043194"/>
            <a:ext cx="346924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C6FF6D-2E9F-A542-85C0-981EBFEF34F9}"/>
              </a:ext>
            </a:extLst>
          </p:cNvPr>
          <p:cNvSpPr/>
          <p:nvPr/>
        </p:nvSpPr>
        <p:spPr>
          <a:xfrm flipV="1">
            <a:off x="4784550" y="2020334"/>
            <a:ext cx="346924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988699-E161-DF4A-B9EF-B5D33B790893}"/>
              </a:ext>
            </a:extLst>
          </p:cNvPr>
          <p:cNvSpPr/>
          <p:nvPr/>
        </p:nvSpPr>
        <p:spPr>
          <a:xfrm flipV="1">
            <a:off x="8810727" y="1998153"/>
            <a:ext cx="3240641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1E57B5-F9AB-6C45-ACCD-7F697618A648}"/>
              </a:ext>
            </a:extLst>
          </p:cNvPr>
          <p:cNvSpPr txBox="1"/>
          <p:nvPr/>
        </p:nvSpPr>
        <p:spPr>
          <a:xfrm>
            <a:off x="642425" y="1521099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Inspiration (0-10)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83F4CF-FD66-004E-B0ED-BBD984FFFAB9}"/>
              </a:ext>
            </a:extLst>
          </p:cNvPr>
          <p:cNvSpPr txBox="1"/>
          <p:nvPr/>
        </p:nvSpPr>
        <p:spPr>
          <a:xfrm>
            <a:off x="5297085" y="1527988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Exploration (11-18)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9C0A4-72E6-6C40-A7E3-144B8F2FFFF9}"/>
              </a:ext>
            </a:extLst>
          </p:cNvPr>
          <p:cNvSpPr txBox="1"/>
          <p:nvPr/>
        </p:nvSpPr>
        <p:spPr>
          <a:xfrm>
            <a:off x="9238534" y="1521099"/>
            <a:ext cx="2971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Specialization (18+)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A65D6-D965-D14C-8704-AB555E31D6C9}"/>
              </a:ext>
            </a:extLst>
          </p:cNvPr>
          <p:cNvSpPr txBox="1"/>
          <p:nvPr/>
        </p:nvSpPr>
        <p:spPr>
          <a:xfrm>
            <a:off x="2012372" y="6192839"/>
            <a:ext cx="10209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78% alumni in a n=447 study said S.O. influenced their Career choice</a:t>
            </a:r>
          </a:p>
        </p:txBody>
      </p:sp>
    </p:spTree>
    <p:extLst>
      <p:ext uri="{BB962C8B-B14F-4D97-AF65-F5344CB8AC3E}">
        <p14:creationId xmlns:p14="http://schemas.microsoft.com/office/powerpoint/2010/main" val="64185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F7946AF-64BE-4843-A94A-198E7182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49"/>
          <a:stretch/>
        </p:blipFill>
        <p:spPr>
          <a:xfrm>
            <a:off x="7841146" y="214419"/>
            <a:ext cx="4022403" cy="6278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4736783" y="1069834"/>
            <a:ext cx="2718433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1566D-747B-FE4A-AE8E-A952AB2EB864}"/>
              </a:ext>
            </a:extLst>
          </p:cNvPr>
          <p:cNvSpPr txBox="1"/>
          <p:nvPr/>
        </p:nvSpPr>
        <p:spPr>
          <a:xfrm>
            <a:off x="5063777" y="2873629"/>
            <a:ext cx="231813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6"/>
                </a:solidFill>
              </a:rPr>
              <a:t> </a:t>
            </a:r>
            <a:endParaRPr lang="en-US" sz="2500" dirty="0"/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Conceptual </a:t>
            </a:r>
          </a:p>
          <a:p>
            <a:r>
              <a:rPr lang="en-US" sz="2500" dirty="0"/>
              <a:t>   Understanding</a:t>
            </a:r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Computation</a:t>
            </a:r>
          </a:p>
          <a:p>
            <a:endParaRPr lang="en-US" sz="25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6222E5-215F-4446-9EFE-6CC9F94E6F2B}"/>
              </a:ext>
            </a:extLst>
          </p:cNvPr>
          <p:cNvCxnSpPr>
            <a:cxnSpLocks/>
          </p:cNvCxnSpPr>
          <p:nvPr/>
        </p:nvCxnSpPr>
        <p:spPr>
          <a:xfrm flipH="1">
            <a:off x="4830568" y="3227759"/>
            <a:ext cx="8653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8BB968-2982-E649-AECA-A2917B6C4B0D}"/>
              </a:ext>
            </a:extLst>
          </p:cNvPr>
          <p:cNvCxnSpPr>
            <a:cxnSpLocks/>
          </p:cNvCxnSpPr>
          <p:nvPr/>
        </p:nvCxnSpPr>
        <p:spPr>
          <a:xfrm>
            <a:off x="6799791" y="4538962"/>
            <a:ext cx="8555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6A2FB7-C53E-EF48-8ECD-747950702637}"/>
              </a:ext>
            </a:extLst>
          </p:cNvPr>
          <p:cNvSpPr txBox="1"/>
          <p:nvPr/>
        </p:nvSpPr>
        <p:spPr>
          <a:xfrm>
            <a:off x="5098367" y="2762303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537126-0D7E-4444-A1F9-A25F5E58738F}"/>
              </a:ext>
            </a:extLst>
          </p:cNvPr>
          <p:cNvSpPr txBox="1"/>
          <p:nvPr/>
        </p:nvSpPr>
        <p:spPr>
          <a:xfrm>
            <a:off x="7093634" y="4591028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B61162A-A0BC-3D4F-A3C8-B7F7A3A4D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23" y="1377553"/>
            <a:ext cx="4600550" cy="47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6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E9EA1-E66E-2A4B-A910-D0C990E7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37" y="1305587"/>
            <a:ext cx="4021147" cy="5379962"/>
          </a:xfrm>
          <a:prstGeom prst="rect">
            <a:avLst/>
          </a:prstGeom>
        </p:spPr>
      </p:pic>
      <p:pic>
        <p:nvPicPr>
          <p:cNvPr id="37" name="Picture 36" descr="A screenshot of text&#10;&#10;Description automatically generated">
            <a:extLst>
              <a:ext uri="{FF2B5EF4-FFF2-40B4-BE49-F238E27FC236}">
                <a16:creationId xmlns:a16="http://schemas.microsoft.com/office/drawing/2014/main" id="{3DD667C0-38A3-DB4B-B505-7F846590C8B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17" y="169316"/>
            <a:ext cx="4547385" cy="636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7834D-FEC1-D044-A18C-1CCA264C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 DSOs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E308-1868-304B-A307-B3CF4F2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6,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844C-EC21-D940-A7E7-59511201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D3462-FCF7-F64D-B452-A189866890CF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C054BD-3E0E-E14F-AF42-B1AD02E2CB4A}"/>
              </a:ext>
            </a:extLst>
          </p:cNvPr>
          <p:cNvSpPr/>
          <p:nvPr/>
        </p:nvSpPr>
        <p:spPr>
          <a:xfrm>
            <a:off x="4386019" y="1027905"/>
            <a:ext cx="3069197" cy="8187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62733B4-08A7-AA42-9E13-5D101EA240F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00448"/>
            <a:ext cx="785648" cy="4342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76CC51-8D73-1546-91F4-6BABF704342E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INTRODUCTION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TOPICS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C1566D-747B-FE4A-AE8E-A952AB2EB864}"/>
              </a:ext>
            </a:extLst>
          </p:cNvPr>
          <p:cNvSpPr txBox="1"/>
          <p:nvPr/>
        </p:nvSpPr>
        <p:spPr>
          <a:xfrm>
            <a:off x="5063777" y="2873629"/>
            <a:ext cx="231813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6"/>
                </a:solidFill>
              </a:rPr>
              <a:t> </a:t>
            </a:r>
            <a:endParaRPr lang="en-US" sz="2500" dirty="0"/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Identification</a:t>
            </a:r>
          </a:p>
          <a:p>
            <a:r>
              <a:rPr lang="en-US" sz="2500" dirty="0">
                <a:solidFill>
                  <a:schemeClr val="accent6"/>
                </a:solidFill>
              </a:rPr>
              <a:t>• </a:t>
            </a:r>
            <a:r>
              <a:rPr lang="en-US" sz="2500" dirty="0"/>
              <a:t>Conceptual </a:t>
            </a:r>
          </a:p>
          <a:p>
            <a:r>
              <a:rPr lang="en-US" sz="2500" dirty="0"/>
              <a:t>   Understanding</a:t>
            </a:r>
          </a:p>
          <a:p>
            <a:endParaRPr lang="en-US" sz="25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6222E5-215F-4446-9EFE-6CC9F94E6F2B}"/>
              </a:ext>
            </a:extLst>
          </p:cNvPr>
          <p:cNvCxnSpPr>
            <a:cxnSpLocks/>
          </p:cNvCxnSpPr>
          <p:nvPr/>
        </p:nvCxnSpPr>
        <p:spPr>
          <a:xfrm flipH="1">
            <a:off x="4830568" y="3227759"/>
            <a:ext cx="8653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C8BB968-2982-E649-AECA-A2917B6C4B0D}"/>
              </a:ext>
            </a:extLst>
          </p:cNvPr>
          <p:cNvCxnSpPr>
            <a:cxnSpLocks/>
          </p:cNvCxnSpPr>
          <p:nvPr/>
        </p:nvCxnSpPr>
        <p:spPr>
          <a:xfrm>
            <a:off x="6799791" y="4538962"/>
            <a:ext cx="85552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56A2FB7-C53E-EF48-8ECD-747950702637}"/>
              </a:ext>
            </a:extLst>
          </p:cNvPr>
          <p:cNvSpPr txBox="1"/>
          <p:nvPr/>
        </p:nvSpPr>
        <p:spPr>
          <a:xfrm>
            <a:off x="5098367" y="2762303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537126-0D7E-4444-A1F9-A25F5E58738F}"/>
              </a:ext>
            </a:extLst>
          </p:cNvPr>
          <p:cNvSpPr txBox="1"/>
          <p:nvPr/>
        </p:nvSpPr>
        <p:spPr>
          <a:xfrm>
            <a:off x="7093634" y="4591028"/>
            <a:ext cx="712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771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534</Words>
  <Application>Microsoft Macintosh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Galaxy Formation and Stellar Evolution in the National Science Olympiad</vt:lpstr>
      <vt:lpstr>Purpose </vt:lpstr>
      <vt:lpstr>By the Numbers</vt:lpstr>
      <vt:lpstr>What It Looks Like</vt:lpstr>
      <vt:lpstr>The Astronomy Event</vt:lpstr>
      <vt:lpstr>My Story</vt:lpstr>
      <vt:lpstr>My Story: Generalized</vt:lpstr>
      <vt:lpstr>TOPICS: Theory</vt:lpstr>
      <vt:lpstr>TOPICS: DSOs</vt:lpstr>
      <vt:lpstr>Increasing Competition</vt:lpstr>
      <vt:lpstr>Astronomy 2020</vt:lpstr>
      <vt:lpstr>Welcomed Difficulty?</vt:lpstr>
      <vt:lpstr>JS9: Live Image Analysis</vt:lpstr>
      <vt:lpstr>Writing with Intent</vt:lpstr>
      <vt:lpstr>Representation</vt:lpstr>
      <vt:lpstr>GET INVOLVED</vt:lpstr>
      <vt:lpstr>References</vt:lpstr>
      <vt:lpstr>National Score Distribution</vt:lpstr>
      <vt:lpstr>Full Career Choice Table</vt:lpstr>
      <vt:lpstr>Astronomy Topics over Time</vt:lpstr>
      <vt:lpstr>Science Olympiad Membership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Evolution and Stellar Formation in the National Science Olympiad</dc:title>
  <dc:creator>Asher Noel</dc:creator>
  <cp:lastModifiedBy>Asher Noel</cp:lastModifiedBy>
  <cp:revision>14</cp:revision>
  <dcterms:created xsi:type="dcterms:W3CDTF">2020-01-06T13:32:54Z</dcterms:created>
  <dcterms:modified xsi:type="dcterms:W3CDTF">2020-01-11T18:51:10Z</dcterms:modified>
</cp:coreProperties>
</file>